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Fraunces Extra Bold"/>
      <p:regular r:id="rId19"/>
    </p:embeddedFont>
    <p:embeddedFont>
      <p:font typeface="Fraunces Extra Bold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  <p:embeddedFont>
      <p:font typeface="Nobil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EEE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38393"/>
            <a:ext cx="54228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RFID 与物联网应用课程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5612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本课程旨在帮助学生全面了解RFID技术及其在物联网中的应用。从基础理论到实际操作，从单一技术到综合应用，循序渐进地引导学生掌握RFID与物联网的融合发展。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720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4A644E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第8次课：综合运用RFID与IoT，完成专题设计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945011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本课程的最后一次课将以小组专题设计为主，学生需要综合运用前七次课程所学知识，设计并实现一个RFID与物联网结合的应用系统。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8777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专题方向建议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80190" y="448556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智慧仓库管理系统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87251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智慧教室点名系统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2594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RFID资产追踪系统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564642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智能零售解决方案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618720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学生需要完成从需求分析、系统设计、硬件选型、软件开发到最终测试的全过程，并在课堂上进行成果展示与答辩。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0245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未来技术展望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1520190"/>
            <a:ext cx="3679031" cy="2254687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6478548" y="171854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259" y="1848683"/>
            <a:ext cx="267891" cy="3349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78548" y="25122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AIoT融合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478548" y="2941439"/>
            <a:ext cx="32823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RFID与人工智能结合，实现智能识别、预测分析与自主决策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157579" y="1520190"/>
            <a:ext cx="3679031" cy="2254687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10" name="Shape 6"/>
          <p:cNvSpPr/>
          <p:nvPr/>
        </p:nvSpPr>
        <p:spPr>
          <a:xfrm>
            <a:off x="10355937" y="171854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48" y="1848683"/>
            <a:ext cx="267891" cy="33492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55937" y="25122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5G赋能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355937" y="2941439"/>
            <a:ext cx="32823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高速、低延迟的5G网络为RFID提供更强大的连接能力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280190" y="3973235"/>
            <a:ext cx="7556421" cy="1937147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15" name="Shape 10"/>
          <p:cNvSpPr/>
          <p:nvPr/>
        </p:nvSpPr>
        <p:spPr>
          <a:xfrm>
            <a:off x="6478548" y="417159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259" y="4301728"/>
            <a:ext cx="267891" cy="33492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78548" y="49652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边缘计算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6478548" y="5394484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在数据源头进行处理，降低延迟，提高实时性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6280190" y="613362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RFID技术正在不断演进，与新兴技术的融合将创造更多可能性。未来的RFID将更小、更智能、更安全，应用场景将更加广泛。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6280190" y="699194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随着物联网的发展，RFID将成为连接物理世界与数字世界的重要桥梁，在智慧城市、工业4.0、智能家居等领域发挥关键作用。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556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课程总结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516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知识体系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26016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RFID基础理论与技术原理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64712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RFID系统架构与组件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03407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数据处理与中间件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42102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安全与隐私保护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80798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应用场景与实践案例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27516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能力培养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326016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RFID系统设计能力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364712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硬件操作与调试能力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03407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软件开发与集成能力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42102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问题分析与解决能力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480798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团队协作与项目管理能力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541817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通过本课程的学习，学生将全面掌握RFID与物联网的基础知识与应用技能，能够独立设计和实现RFID系统，为未来在物联网领域的深入学习和工作奠定坚实基础。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627649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希望同学们能够将所学知识应用到实际问题中，不断探索RFID与物联网的创新应用，为智能世界的构建贡献力量！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523875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课程概览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303770" y="1500307"/>
            <a:ext cx="22860" cy="5688925"/>
          </a:xfrm>
          <a:prstGeom prst="roundRect">
            <a:avLst>
              <a:gd name="adj" fmla="val 750140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552248" y="1703189"/>
            <a:ext cx="571500" cy="22860"/>
          </a:xfrm>
          <a:prstGeom prst="roundRect">
            <a:avLst>
              <a:gd name="adj" fmla="val 750140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100888" y="1500307"/>
            <a:ext cx="428625" cy="428625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172325" y="1536025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3980974" y="1565791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第1-2周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2119" y="1977747"/>
            <a:ext cx="56004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RFID基础知识与无线通信原理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506653" y="2846308"/>
            <a:ext cx="571500" cy="22860"/>
          </a:xfrm>
          <a:prstGeom prst="roundRect">
            <a:avLst>
              <a:gd name="adj" fmla="val 750140"/>
            </a:avLst>
          </a:prstGeom>
          <a:solidFill>
            <a:srgbClr val="CED9CE"/>
          </a:solidFill>
          <a:ln/>
        </p:spPr>
      </p:sp>
      <p:sp>
        <p:nvSpPr>
          <p:cNvPr id="10" name="Shape 8"/>
          <p:cNvSpPr/>
          <p:nvPr/>
        </p:nvSpPr>
        <p:spPr>
          <a:xfrm>
            <a:off x="7100888" y="2643426"/>
            <a:ext cx="428625" cy="428625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7172325" y="2679144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8267819" y="270891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第3-4周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267819" y="3120866"/>
            <a:ext cx="56004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读写器工作原理与数据处理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552248" y="3831669"/>
            <a:ext cx="571500" cy="22860"/>
          </a:xfrm>
          <a:prstGeom prst="roundRect">
            <a:avLst>
              <a:gd name="adj" fmla="val 750140"/>
            </a:avLst>
          </a:prstGeom>
          <a:solidFill>
            <a:srgbClr val="CED9CE"/>
          </a:solidFill>
          <a:ln/>
        </p:spPr>
      </p:sp>
      <p:sp>
        <p:nvSpPr>
          <p:cNvPr id="15" name="Shape 13"/>
          <p:cNvSpPr/>
          <p:nvPr/>
        </p:nvSpPr>
        <p:spPr>
          <a:xfrm>
            <a:off x="7100888" y="3628787"/>
            <a:ext cx="428625" cy="428625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7172325" y="3664506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3980974" y="3694271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第5周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62119" y="4106228"/>
            <a:ext cx="56004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RFID安全与隐私保护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506653" y="4817031"/>
            <a:ext cx="571500" cy="22860"/>
          </a:xfrm>
          <a:prstGeom prst="roundRect">
            <a:avLst>
              <a:gd name="adj" fmla="val 750140"/>
            </a:avLst>
          </a:prstGeom>
          <a:solidFill>
            <a:srgbClr val="CED9CE"/>
          </a:solidFill>
          <a:ln/>
        </p:spPr>
      </p:sp>
      <p:sp>
        <p:nvSpPr>
          <p:cNvPr id="20" name="Shape 18"/>
          <p:cNvSpPr/>
          <p:nvPr/>
        </p:nvSpPr>
        <p:spPr>
          <a:xfrm>
            <a:off x="7100888" y="4614148"/>
            <a:ext cx="428625" cy="428625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21" name="Text 19"/>
          <p:cNvSpPr/>
          <p:nvPr/>
        </p:nvSpPr>
        <p:spPr>
          <a:xfrm>
            <a:off x="7172325" y="4649867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8267819" y="4679633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第6-7周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267819" y="5091589"/>
            <a:ext cx="56004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RFID在物流与智慧环境中的应用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552248" y="5802392"/>
            <a:ext cx="571500" cy="22860"/>
          </a:xfrm>
          <a:prstGeom prst="roundRect">
            <a:avLst>
              <a:gd name="adj" fmla="val 750140"/>
            </a:avLst>
          </a:prstGeom>
          <a:solidFill>
            <a:srgbClr val="CED9CE"/>
          </a:solidFill>
          <a:ln/>
        </p:spPr>
      </p:sp>
      <p:sp>
        <p:nvSpPr>
          <p:cNvPr id="25" name="Shape 23"/>
          <p:cNvSpPr/>
          <p:nvPr/>
        </p:nvSpPr>
        <p:spPr>
          <a:xfrm>
            <a:off x="7100888" y="5599509"/>
            <a:ext cx="428625" cy="428625"/>
          </a:xfrm>
          <a:prstGeom prst="roundRect">
            <a:avLst>
              <a:gd name="adj" fmla="val 40007"/>
            </a:avLst>
          </a:prstGeom>
          <a:solidFill>
            <a:srgbClr val="E8F3E8"/>
          </a:solidFill>
          <a:ln/>
        </p:spPr>
      </p:sp>
      <p:sp>
        <p:nvSpPr>
          <p:cNvPr id="26" name="Text 24"/>
          <p:cNvSpPr/>
          <p:nvPr/>
        </p:nvSpPr>
        <p:spPr>
          <a:xfrm>
            <a:off x="7172325" y="5635228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250" dirty="0"/>
          </a:p>
        </p:txBody>
      </p:sp>
      <p:sp>
        <p:nvSpPr>
          <p:cNvPr id="27" name="Text 25"/>
          <p:cNvSpPr/>
          <p:nvPr/>
        </p:nvSpPr>
        <p:spPr>
          <a:xfrm>
            <a:off x="3980974" y="5664994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第8周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62119" y="6076950"/>
            <a:ext cx="56004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综合专题设计与成果展示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762119" y="7403544"/>
            <a:ext cx="131061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课程采用理论与实践相结合的教学方式，每次课程都包含知识讲解和实验操作，帮助学生深入理解RFID技术在物联网中的应用。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736" y="379333"/>
            <a:ext cx="4559022" cy="431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第1次课：RFID与物联网基础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1736" y="1155144"/>
            <a:ext cx="1724263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课程目标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551736" y="1508522"/>
            <a:ext cx="6595229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了解RFID与物联网的关系，建立学习框架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551736" y="1867138"/>
            <a:ext cx="1724263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主要知识点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51736" y="2220516"/>
            <a:ext cx="6595229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RFID与其他自动识别技术比较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51736" y="2489478"/>
            <a:ext cx="6595229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RFID系统架构（标签/读写器/后端）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51736" y="2758440"/>
            <a:ext cx="6595229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物联网基本概念与RFID的角色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491055" y="1155144"/>
            <a:ext cx="1724263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实验设计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491055" y="1508522"/>
            <a:ext cx="6595229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RFID手持读写器操作与标签读取实验</a:t>
            </a:r>
            <a:endParaRPr lang="en-US" sz="10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1055" y="1884402"/>
            <a:ext cx="6595229" cy="6595229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91055" y="8634770"/>
            <a:ext cx="6595229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通过实际操作，学生将熟悉RFID读写器的基本功能，了解不同类型标签的识别过程，为后续学习奠定基础。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55526"/>
            <a:ext cx="91172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第2次课：RFID标签分类与无线通讯原理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173260"/>
            <a:ext cx="6422231" cy="2740938"/>
          </a:xfrm>
          <a:prstGeom prst="roundRect">
            <a:avLst>
              <a:gd name="adj" fmla="val 6517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992148" y="43716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近场/远场耦合原理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4800838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探讨电磁场理论在RFID中的应用，分析不同频率下的信号传输特性。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92148" y="5237440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低频(LF)：125-134kHz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92148" y="5624393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高频(HF)：13.56MHz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92148" y="6011347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超高频(UHF)：860-960MHz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92148" y="6398300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微波：2.45GHz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414379" y="4173260"/>
            <a:ext cx="6422231" cy="2740938"/>
          </a:xfrm>
          <a:prstGeom prst="roundRect">
            <a:avLst>
              <a:gd name="adj" fmla="val 6517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7612737" y="4371618"/>
            <a:ext cx="248233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主动/被动/半主动标签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612737" y="4800838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比较不同类型标签的工作原理、特点及适用场景。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612737" y="5237440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被动标签：无电池，依靠读写器供电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612737" y="5624393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主动标签：内置电池，主动发送信号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612737" y="6011347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半主动标签：内置电池，但仅用于芯片工作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93790" y="713744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实验设计：比较不同材质环境下的标签读取效果，学生将测试金属、液体、塑料等不同环境对RFID读取性能的影响。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2570"/>
            <a:ext cx="958881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第3次课：RFID读写器工作原理与通讯协议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03546"/>
            <a:ext cx="4926568" cy="49265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853357"/>
            <a:ext cx="49265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读写器是RFID系统的核心组件，负责与标签通信并将数据传输至后端系统。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12086" y="16786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主要知识点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12086" y="218717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读写器硬件组成：天线、射频模块、控制单元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12086" y="257413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EPCglobal与ISO18000标准体系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12086" y="296108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防碰撞机制：时分多址、频分多址等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12086" y="334803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读写器通信接口：RS232/485、以太网、WiFi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12086" y="38639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实验设计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212086" y="4372451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多标签同时读取测试：学生将在实验中模拟密集标签环境，测试读写器的防碰撞性能，分析影响读取效率的因素，并优化读取参数。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526"/>
            <a:ext cx="86340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第4次课：RFID中间件与数据处理流程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6439"/>
            <a:ext cx="6521410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29785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RFID读取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407807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标签数据采集与初步过滤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986439"/>
            <a:ext cx="6521410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3558" y="29785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中间件处理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513558" y="3407807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数据清洗、事件管理、业务规则应用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3705"/>
            <a:ext cx="6521410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148" y="49158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MQTT传输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92148" y="5345073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轻量级消息队列传输协议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923705"/>
            <a:ext cx="6521410" cy="7937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3558" y="49158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数据库存储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513558" y="5345073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结构化存储与数据分析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93790" y="608421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RFID中间件是连接硬件与应用系统的桥梁，负责处理原始数据并转化为有意义的业务信息。本课程将详细讲解数据过滤算法、事件管理机制以及与MQTT和数据库的集成方法。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93790" y="694253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实验设计：学生将搭建完整的RFID→MQTT→数据库数据传输链路，实现从标签读取到数据存储的全流程，并进行简单的数据分析。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3" y="639961"/>
            <a:ext cx="7559873" cy="578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第5次课：RFID安全与隐私保护挑战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226493" y="1495663"/>
            <a:ext cx="7663815" cy="2554367"/>
          </a:xfrm>
          <a:prstGeom prst="roundRect">
            <a:avLst>
              <a:gd name="adj" fmla="val 652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4376" y="1703546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主要安全威胁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34376" y="2103596"/>
            <a:ext cx="724804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窃听：未授权读取标签信息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434376" y="2464237"/>
            <a:ext cx="724804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复制与克隆：复制合法标签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34376" y="2824877"/>
            <a:ext cx="724804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中间人攻击：篡改通信数据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34376" y="3185517"/>
            <a:ext cx="724804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拒绝服务：干扰正常通信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434376" y="3546158"/>
            <a:ext cx="724804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跟踪：侵犯用户隐私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226493" y="4235053"/>
            <a:ext cx="7663815" cy="2554367"/>
          </a:xfrm>
          <a:prstGeom prst="roundRect">
            <a:avLst>
              <a:gd name="adj" fmla="val 652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34376" y="4442936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防护机制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434376" y="4842986"/>
            <a:ext cx="724804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加密与认证技术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434376" y="5203627"/>
            <a:ext cx="724804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访问控制机制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434376" y="5564267"/>
            <a:ext cx="724804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物理屏蔽方法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434376" y="5924907"/>
            <a:ext cx="724804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隐私增强型协议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434376" y="6285548"/>
            <a:ext cx="724804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标签失活机制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226493" y="6997541"/>
            <a:ext cx="7663815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实验设计：模拟简单安全攻击与防护措施，学生将尝试进行基本的RFID窃听实验，并实施相应的防护措施，体验RFID系统的安全挑战。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926" y="380047"/>
            <a:ext cx="600587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第6次课：RFID在物流与供应链的应用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2926" y="1143595"/>
            <a:ext cx="659368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RFID技术正在彻底改变物流与供应链管理方式，提高效率、降低成本、增强可视性。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52926" y="1502926"/>
            <a:ext cx="1727835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成功案例分析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552926" y="1857018"/>
            <a:ext cx="659368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沃尔玛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：通过RFID实现库存准确率提升30%，缺货率下降16%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52926" y="2126456"/>
            <a:ext cx="659368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Zara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：利用RFID加速商品周转，实现快时尚模式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52926" y="2471857"/>
            <a:ext cx="6593681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RFID在供应链中的主要应用环节包括：原材料管理、生产过程追踪、仓储管理、运输监控、零售管理等全流程覆盖。</a:t>
            </a:r>
            <a:endParaRPr lang="en-US" sz="10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1413" y="1174790"/>
            <a:ext cx="6593681" cy="659368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1413" y="7923967"/>
            <a:ext cx="1727835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实验设计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491413" y="8278058"/>
            <a:ext cx="659368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模拟物流场景：货品进出库读取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91413" y="8623459"/>
            <a:ext cx="659368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学生将搭建简易物流管理系统，模拟货物入库、出库、盘点等操作，体验RFID在物流环节的应用价值。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2512"/>
            <a:ext cx="807886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第7次课：RFID在智慧环境中的应用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19425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7635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智慧校园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192786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学生证/教师证RFID应用、智能考勤、图书馆管理、校园消费、门禁系统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019425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37635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智慧医疗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4192786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患者识别、药品管理、医疗设备追踪、智能病房、医护人员定位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019425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37635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智慧交通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4192786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电子通行证、智能停车、公交卡、车辆识别、交通流量监测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505110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RFID与物联网的融合正在创造更智能、更便捷的生活环境。通过将RFID与传感器、云计算、大数据等技术结合，可以实现环境感知、信息互联与智能决策。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93790" y="590942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实验设计：模拟门禁与图书馆管理系统，学生将开发简易的RFID门禁系统和图书借还系统，体验RFID在智慧环境中的应用。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2025-08-24T07:47:01Z</dcterms:created>
  <dcterms:modified xsi:type="dcterms:W3CDTF">2025-08-24T07:47:01Z</dcterms:modified>
</cp:coreProperties>
</file>